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1148" r:id="rId2"/>
    <p:sldId id="1149" r:id="rId3"/>
    <p:sldId id="1150" r:id="rId4"/>
    <p:sldId id="1209" r:id="rId5"/>
    <p:sldId id="1210" r:id="rId6"/>
    <p:sldId id="1161" r:id="rId7"/>
    <p:sldId id="1208" r:id="rId8"/>
    <p:sldId id="1215" r:id="rId9"/>
    <p:sldId id="1217" r:id="rId10"/>
    <p:sldId id="1222" r:id="rId11"/>
    <p:sldId id="1226" r:id="rId12"/>
    <p:sldId id="1227" r:id="rId13"/>
    <p:sldId id="1229" r:id="rId14"/>
    <p:sldId id="1153" r:id="rId15"/>
    <p:sldId id="1230" r:id="rId16"/>
    <p:sldId id="1233" r:id="rId17"/>
    <p:sldId id="1235" r:id="rId18"/>
    <p:sldId id="1237" r:id="rId19"/>
    <p:sldId id="1238" r:id="rId20"/>
    <p:sldId id="1240" r:id="rId21"/>
    <p:sldId id="1243" r:id="rId22"/>
    <p:sldId id="1242" r:id="rId23"/>
    <p:sldId id="1245" r:id="rId24"/>
    <p:sldId id="1247" r:id="rId25"/>
    <p:sldId id="1248" r:id="rId26"/>
    <p:sldId id="945" r:id="rId27"/>
    <p:sldId id="1252" r:id="rId28"/>
    <p:sldId id="1253" r:id="rId29"/>
    <p:sldId id="1254" r:id="rId30"/>
    <p:sldId id="1256" r:id="rId31"/>
    <p:sldId id="1257" r:id="rId32"/>
    <p:sldId id="1214" r:id="rId33"/>
    <p:sldId id="1196" r:id="rId34"/>
    <p:sldId id="1181" r:id="rId35"/>
    <p:sldId id="1218" r:id="rId36"/>
    <p:sldId id="1219" r:id="rId37"/>
    <p:sldId id="1220" r:id="rId38"/>
    <p:sldId id="1225" r:id="rId39"/>
    <p:sldId id="1228" r:id="rId40"/>
    <p:sldId id="1231" r:id="rId41"/>
    <p:sldId id="1236" r:id="rId42"/>
    <p:sldId id="1239" r:id="rId43"/>
    <p:sldId id="1241" r:id="rId44"/>
    <p:sldId id="1246" r:id="rId45"/>
    <p:sldId id="1249" r:id="rId46"/>
    <p:sldId id="1250" r:id="rId47"/>
    <p:sldId id="1255" r:id="rId48"/>
    <p:sldId id="122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E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27" autoAdjust="0"/>
    <p:restoredTop sz="86190" autoAdjust="0"/>
  </p:normalViewPr>
  <p:slideViewPr>
    <p:cSldViewPr>
      <p:cViewPr varScale="1">
        <p:scale>
          <a:sx n="109" d="100"/>
          <a:sy n="109" d="100"/>
        </p:scale>
        <p:origin x="2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FDE589-B842-774E-B1BE-00D1F5D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3D4407-9C3C-FA41-B06F-88215CA91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3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10F5F-7B08-D746-AFAB-A06F60351DFE}" type="slidenum">
              <a:rPr lang="en-US"/>
              <a:pPr/>
              <a:t>30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1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10F5F-7B08-D746-AFAB-A06F60351DFE}" type="slidenum">
              <a:rPr lang="en-US"/>
              <a:pPr/>
              <a:t>31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5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32BD2-9179-6145-B6D9-B530EFBE28C8}" type="slidenum">
              <a:rPr lang="en-US"/>
              <a:pPr/>
              <a:t>32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4F0C-D2BB-BF4F-98A9-7D49B7B909E6}" type="slidenum">
              <a:rPr lang="en-US"/>
              <a:pPr/>
              <a:t>33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6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7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0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6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4F0C-D2BB-BF4F-98A9-7D49B7B909E6}" type="slidenum">
              <a:rPr lang="en-US"/>
              <a:pPr/>
              <a:t>48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A9FF-D046-EB41-AF58-4B42EB69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B670-3B1A-6643-99A6-65827F3E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E6B8A-261A-2546-9CB6-3DD1954F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2CA8-BC0D-8646-9A92-E88B59E9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694A-DB56-7C40-B4C0-F84DF2AD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E715-4EF9-3D4F-A7EF-5671A30C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28706-AA1C-7948-A3AF-C534693B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4152-C95B-5745-92E7-BFBE1C15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CF42-503B-214A-8DA3-4B873A26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B57C-0316-8A44-8EB5-9ADC407C4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6895-4E02-F147-9F32-26FAF0A77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5038-A529-7D40-BA8D-E38287F47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F40C8F-5A6E-3449-8421-1614ACDB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MUSIC/44%2520sec%2520trimmed%2520Wedding%2520Song.mp4" TargetMode="External"/><Relationship Id="rId1" Type="http://schemas.microsoft.com/office/2007/relationships/media" Target="file://localhost/MUSIC/44%2520sec%2520trimmed%2520Wedding%2520Song.mp4" TargetMode="Externa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MUSIC/44%2520sec%2520trimmed%2520Wedding%2520Song.mp4" TargetMode="External"/><Relationship Id="rId1" Type="http://schemas.microsoft.com/office/2007/relationships/media" Target="file://localhost/MUSIC/44%2520sec%2520trimmed%2520Wedding%2520Song.mp4" TargetMode="Externa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5712" y="1628001"/>
            <a:ext cx="4103688" cy="553998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 anchor="ctr" anchorCtr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i="1" dirty="0">
                <a:latin typeface="Times"/>
                <a:cs typeface="Times"/>
              </a:rPr>
              <a:t>“The Golden Eagles”</a:t>
            </a:r>
          </a:p>
        </p:txBody>
      </p:sp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887265"/>
      </p:ext>
    </p:extLst>
  </p:cSld>
  <p:clrMapOvr>
    <a:masterClrMapping/>
  </p:clrMapOvr>
  <p:transition advClick="0" advTm="4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Col Walter R. Ledbetter,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09,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705600" y="4157246"/>
            <a:ext cx="24000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Navy Cross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B75CF-152B-6947-BA0E-99FDF7AD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31" y="1752600"/>
            <a:ext cx="1007269" cy="203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9353" y="1758604"/>
            <a:ext cx="3872800" cy="4711907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079285"/>
      </p:ext>
    </p:extLst>
  </p:cSld>
  <p:clrMapOvr>
    <a:masterClrMapping/>
  </p:clrMapOvr>
  <p:transition spd="slow" advClick="0" advTm="8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Col Walter R. Ledbetter,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09,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9353" y="1758604"/>
            <a:ext cx="3872800" cy="4711907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198374"/>
      </p:ext>
    </p:extLst>
  </p:cSld>
  <p:clrMapOvr>
    <a:masterClrMapping/>
  </p:clrMapOvr>
  <p:transition spd="slow" advClick="0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Jerry L. Terrell,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October 26,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620000" y="4394537"/>
            <a:ext cx="1219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Legion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of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28800" y="1676400"/>
            <a:ext cx="5534124" cy="474353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F902C-6996-3946-8388-3DEAB206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76400"/>
            <a:ext cx="1219200" cy="24640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283762"/>
      </p:ext>
    </p:extLst>
  </p:cSld>
  <p:clrMapOvr>
    <a:masterClrMapping/>
  </p:clrMapOvr>
  <p:transition spd="slow" advClick="0" advTm="8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Jerry L. Terrell,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October 26,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54213" y="1733466"/>
            <a:ext cx="3083297" cy="474353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823786"/>
      </p:ext>
    </p:extLst>
  </p:cSld>
  <p:clrMapOvr>
    <a:masterClrMapping/>
  </p:clrMapOvr>
  <p:transition spd="slow" advClick="0" advTm="8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James A. Robb,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01,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315200" y="4096891"/>
            <a:ext cx="1951564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Defense 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Service Medal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04741-B24C-1C44-A75D-CEF789F2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41343" y="1828800"/>
            <a:ext cx="1097857" cy="2041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41FB5-0551-F240-BC08-712288D939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59721" y="1832742"/>
            <a:ext cx="5629656" cy="41870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56693"/>
      </p:ext>
    </p:extLst>
  </p:cSld>
  <p:clrMapOvr>
    <a:masterClrMapping/>
  </p:clrMapOvr>
  <p:transition spd="slow" advClick="0" advTm="8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James A. Robb,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01,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41FB5-0551-F240-BC08-712288D9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79760" y="1832742"/>
            <a:ext cx="4989577" cy="41870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094445"/>
      </p:ext>
    </p:extLst>
  </p:cSld>
  <p:clrMapOvr>
    <a:masterClrMapping/>
  </p:clrMapOvr>
  <p:transition spd="slow" advClick="0" advTm="8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Robert F.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Aumack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21,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162800" y="4436983"/>
            <a:ext cx="155448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Flying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Cross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(3)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08749" y="1707333"/>
            <a:ext cx="3753560" cy="484586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59ED1-45A4-CF41-B81B-8EF3AC09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200" y="1676401"/>
            <a:ext cx="1219198" cy="24742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132927"/>
      </p:ext>
    </p:extLst>
  </p:cSld>
  <p:clrMapOvr>
    <a:masterClrMapping/>
  </p:clrMapOvr>
  <p:transition spd="slow" advClick="0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Robert F.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Aumack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99076" y="1829154"/>
            <a:ext cx="4382724" cy="44192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596789"/>
      </p:ext>
    </p:extLst>
  </p:cSld>
  <p:clrMapOvr>
    <a:masterClrMapping/>
  </p:clrMapOvr>
  <p:transition spd="slow" advClick="0" advTm="8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ADM Leighton W. Smith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28,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268636" y="4318337"/>
            <a:ext cx="1951564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Defense 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Service Medal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04741-B24C-1C44-A75D-CEF789F2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65143" y="1997131"/>
            <a:ext cx="1097857" cy="2041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41FB5-0551-F240-BC08-712288D939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25309" y="2010448"/>
            <a:ext cx="5137491" cy="36283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102966"/>
      </p:ext>
    </p:extLst>
  </p:cSld>
  <p:clrMapOvr>
    <a:masterClrMapping/>
  </p:clrMapOvr>
  <p:transition spd="slow" advClick="0" advTm="8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ADM Leighton W. Smith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28,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41FB5-0551-F240-BC08-712288D9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0" y="1750818"/>
            <a:ext cx="3595554" cy="473414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540636"/>
      </p:ext>
    </p:extLst>
  </p:cSld>
  <p:clrMapOvr>
    <a:masterClrMapping/>
  </p:clrMapOvr>
  <p:transition spd="slow" advClick="0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6126" y="2917448"/>
            <a:ext cx="2851743" cy="892552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sz="5800" dirty="0">
                <a:latin typeface="Times"/>
                <a:cs typeface="Times"/>
              </a:rPr>
              <a:t>2023–’24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001"/>
            <a:ext cx="9144000" cy="553998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 anchor="ctr" anchorCtr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i="1" dirty="0">
                <a:latin typeface="Times"/>
                <a:cs typeface="Times"/>
              </a:rPr>
              <a:t>“The Golden Eagles”</a:t>
            </a:r>
          </a:p>
        </p:txBody>
      </p:sp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334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798309"/>
      </p:ext>
    </p:extLst>
  </p:cSld>
  <p:clrMapOvr>
    <a:masterClrMapping/>
  </p:clrMapOvr>
  <p:transition advClick="0" advTm="4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995"/>
            <a:ext cx="9144000" cy="1138773"/>
          </a:xfrm>
          <a:noFill/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latin typeface="Times"/>
                <a:cs typeface="Times"/>
              </a:rPr>
              <a:t>RADM William E. Newman, USN (Ret)</a:t>
            </a:r>
            <a:br>
              <a:rPr lang="en-US" sz="4200" dirty="0">
                <a:latin typeface="Times"/>
                <a:cs typeface="Times"/>
              </a:rPr>
            </a:br>
            <a:r>
              <a:rPr lang="en-US" sz="3200" dirty="0">
                <a:latin typeface="Times"/>
                <a:cs typeface="Times"/>
              </a:rPr>
              <a:t>December 04,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934200" y="4267200"/>
            <a:ext cx="18288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Service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Medal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A0D6D-7F28-3A49-8D2C-99640CA9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44407" y="1679450"/>
            <a:ext cx="1038026" cy="235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244CF-2825-5741-9BF4-0C433E24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"/>
          <a:stretch/>
        </p:blipFill>
        <p:spPr>
          <a:xfrm>
            <a:off x="2743200" y="1671206"/>
            <a:ext cx="3733800" cy="47002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755498"/>
      </p:ext>
    </p:extLst>
  </p:cSld>
  <p:clrMapOvr>
    <a:masterClrMapping/>
  </p:clrMapOvr>
  <p:transition spd="slow" advClick="0" advTm="8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995"/>
            <a:ext cx="9144000" cy="1138773"/>
          </a:xfrm>
          <a:noFill/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latin typeface="Times"/>
                <a:cs typeface="Times"/>
              </a:rPr>
              <a:t>RADM William E. Newman, USN (Ret)</a:t>
            </a:r>
            <a:br>
              <a:rPr lang="en-US" sz="4200" dirty="0">
                <a:latin typeface="Times"/>
                <a:cs typeface="Times"/>
              </a:rPr>
            </a:br>
            <a:r>
              <a:rPr lang="en-US" sz="3200" dirty="0">
                <a:latin typeface="Times"/>
                <a:cs typeface="Times"/>
              </a:rPr>
              <a:t>December 04,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244CF-2825-5741-9BF4-0C433E24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9" r="2999"/>
          <a:stretch/>
        </p:blipFill>
        <p:spPr>
          <a:xfrm>
            <a:off x="2743200" y="1671206"/>
            <a:ext cx="3733800" cy="47002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980301"/>
      </p:ext>
    </p:extLst>
  </p:cSld>
  <p:clrMapOvr>
    <a:masterClrMapping/>
  </p:clrMapOvr>
  <p:transition spd="slow" advClick="0" advTm="8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995"/>
            <a:ext cx="9144000" cy="1138773"/>
          </a:xfrm>
          <a:noFill/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latin typeface="Times"/>
                <a:cs typeface="Times"/>
              </a:rPr>
              <a:t>MajGen Dennis T. Krupp, USMC (Ret)</a:t>
            </a:r>
            <a:br>
              <a:rPr lang="en-US" sz="4200" dirty="0">
                <a:latin typeface="Times"/>
                <a:cs typeface="Times"/>
              </a:rPr>
            </a:br>
            <a:r>
              <a:rPr lang="en-US" sz="3200" dirty="0">
                <a:latin typeface="Times"/>
                <a:cs typeface="Times"/>
              </a:rPr>
              <a:t>December 05,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934200" y="4191000"/>
            <a:ext cx="18288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Service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Medal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A0D6D-7F28-3A49-8D2C-99640CA9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44407" y="1600200"/>
            <a:ext cx="1038026" cy="235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244CF-2825-5741-9BF4-0C433E24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 r="5306" b="2729"/>
          <a:stretch/>
        </p:blipFill>
        <p:spPr>
          <a:xfrm>
            <a:off x="2743200" y="1676400"/>
            <a:ext cx="3581400" cy="4572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46640"/>
      </p:ext>
    </p:extLst>
  </p:cSld>
  <p:clrMapOvr>
    <a:masterClrMapping/>
  </p:clrMapOvr>
  <p:transition spd="slow" advClick="0" advTm="8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995"/>
            <a:ext cx="9144000" cy="1138773"/>
          </a:xfrm>
          <a:noFill/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latin typeface="Times"/>
                <a:cs typeface="Times"/>
              </a:rPr>
              <a:t>MajGen Dennis T. Krupp, USMC (Ret)</a:t>
            </a:r>
            <a:br>
              <a:rPr lang="en-US" sz="4200" dirty="0">
                <a:latin typeface="Times"/>
                <a:cs typeface="Times"/>
              </a:rPr>
            </a:br>
            <a:r>
              <a:rPr lang="en-US" sz="3200" dirty="0">
                <a:latin typeface="Times"/>
                <a:cs typeface="Times"/>
              </a:rPr>
              <a:t>December 05,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244CF-2825-5741-9BF4-0C433E24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33" r="10833"/>
          <a:stretch/>
        </p:blipFill>
        <p:spPr>
          <a:xfrm>
            <a:off x="2743200" y="1676400"/>
            <a:ext cx="3581400" cy="4572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73166"/>
      </p:ext>
    </p:extLst>
  </p:cSld>
  <p:clrMapOvr>
    <a:masterClrMapping/>
  </p:clrMapOvr>
  <p:transition spd="slow" advClick="0" advTm="8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Robert E. Tucker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December 16,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239000" y="4419600"/>
            <a:ext cx="12192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Silver Star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86709" y="1700852"/>
            <a:ext cx="3411626" cy="48737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59ED1-45A4-CF41-B81B-8EF3AC09CA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0" y="1676400"/>
            <a:ext cx="1219199" cy="24742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9039197"/>
      </p:ext>
    </p:extLst>
  </p:cSld>
  <p:clrMapOvr>
    <a:masterClrMapping/>
  </p:clrMapOvr>
  <p:transition spd="slow" advClick="0" advTm="8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Robert E. Tucker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December 16,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7000" y="2057400"/>
            <a:ext cx="3786141" cy="378614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307903"/>
      </p:ext>
    </p:extLst>
  </p:cSld>
  <p:clrMapOvr>
    <a:masterClrMapping/>
  </p:clrMapOvr>
  <p:transition spd="slow" advClick="0" advTm="8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George A. Aitcheson,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January 25, 2024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858001" y="3962400"/>
            <a:ext cx="2133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Defense Superior Service Medal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B75CF-152B-6947-BA0E-99FDF7AD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7718" y="1676400"/>
            <a:ext cx="994632" cy="203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38204" y="1675915"/>
            <a:ext cx="3855099" cy="4877285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140978"/>
      </p:ext>
    </p:extLst>
  </p:cSld>
  <p:clrMapOvr>
    <a:masterClrMapping/>
  </p:clrMapOvr>
  <p:transition spd="slow" advClick="0" advTm="8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George A. Aitcheson,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January 25,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0" y="1846411"/>
            <a:ext cx="4603083" cy="432578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583620"/>
      </p:ext>
    </p:extLst>
  </p:cSld>
  <p:clrMapOvr>
    <a:masterClrMapping/>
  </p:clrMapOvr>
  <p:transition spd="slow" advClick="0" advTm="8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VADM Richard H. Truly,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February 27, 2024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858001" y="3962400"/>
            <a:ext cx="2133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Defense Superior Service Medal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B75CF-152B-6947-BA0E-99FDF7AD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7718" y="1676400"/>
            <a:ext cx="994632" cy="203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38204" y="1705121"/>
            <a:ext cx="3855099" cy="4818873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189534"/>
      </p:ext>
    </p:extLst>
  </p:cSld>
  <p:clrMapOvr>
    <a:masterClrMapping/>
  </p:clrMapOvr>
  <p:transition spd="slow" advClick="0" advTm="8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VADM Richard H. Truly,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February 27,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4"/>
          <a:stretch/>
        </p:blipFill>
        <p:spPr>
          <a:xfrm>
            <a:off x="2067504" y="1872235"/>
            <a:ext cx="4942896" cy="4299965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707804"/>
      </p:ext>
    </p:extLst>
  </p:cSld>
  <p:clrMapOvr>
    <a:masterClrMapping/>
  </p:clrMapOvr>
  <p:transition spd="slow" advClick="0" advTm="8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6126" y="2917448"/>
            <a:ext cx="2851743" cy="892552"/>
          </a:xfrm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5800" dirty="0">
                <a:latin typeface="Times"/>
                <a:cs typeface="Times"/>
              </a:rPr>
              <a:t>2023–’24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0156" y="1628001"/>
            <a:ext cx="4103688" cy="553998"/>
          </a:xfrm>
        </p:spPr>
        <p:txBody>
          <a:bodyPr wrap="none" lIns="0" tIns="0" rIns="0" bIns="0" anchor="ctr" anchorCtr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i="1" dirty="0">
                <a:latin typeface="Times"/>
                <a:cs typeface="Times"/>
              </a:rPr>
              <a:t>“The Golden Eagles”</a:t>
            </a:r>
          </a:p>
        </p:txBody>
      </p:sp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0" y="4363760"/>
            <a:ext cx="914399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800" dirty="0">
                <a:solidFill>
                  <a:schemeClr val="tx2"/>
                </a:solidFill>
                <a:effectLst>
                  <a:outerShdw blurRad="152400" dist="76200" dir="2700000">
                    <a:schemeClr val="tx2">
                      <a:alpha val="95000"/>
                    </a:schemeClr>
                  </a:outerShdw>
                </a:effectLst>
                <a:latin typeface="Times"/>
                <a:ea typeface="MS Pゴシック" pitchFamily="-92" charset="-128"/>
                <a:cs typeface="Times"/>
              </a:rPr>
              <a:t> Last Take Offs</a:t>
            </a:r>
          </a:p>
        </p:txBody>
      </p:sp>
    </p:spTree>
    <p:extLst>
      <p:ext uri="{BB962C8B-B14F-4D97-AF65-F5344CB8AC3E}">
        <p14:creationId xmlns:p14="http://schemas.microsoft.com/office/powerpoint/2010/main" val="3299575304"/>
      </p:ext>
    </p:extLst>
  </p:cSld>
  <p:clrMapOvr>
    <a:masterClrMapping/>
  </p:clrMapOvr>
  <p:transition advClick="0" advTm="4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09600"/>
            <a:ext cx="9141664" cy="990600"/>
          </a:xfrm>
          <a:noFill/>
          <a:ln/>
          <a:effectLst>
            <a:outerShdw algn="ctr" rotWithShape="0">
              <a:srgbClr val="FFFFFF"/>
            </a:outerShdw>
          </a:effectLst>
        </p:spPr>
        <p:txBody>
          <a:bodyPr lIns="0" tIns="0" rIns="0" bIns="0"/>
          <a:lstStyle/>
          <a:p>
            <a:r>
              <a:rPr lang="en-US" sz="4200" b="1" dirty="0">
                <a:solidFill>
                  <a:schemeClr val="tx1"/>
                </a:solidFill>
                <a:latin typeface="Times"/>
                <a:cs typeface="Times"/>
              </a:rPr>
              <a:t>Golden Eagle Spouses/Widows</a:t>
            </a:r>
            <a:endParaRPr lang="en-US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5" y="1219200"/>
            <a:ext cx="9144000" cy="4876800"/>
          </a:xfrm>
          <a:noFill/>
          <a:ln/>
          <a:effectLst/>
        </p:spPr>
        <p:txBody>
          <a:bodyPr wrap="none"/>
          <a:lstStyle/>
          <a:p>
            <a:pPr marL="285750" indent="0">
              <a:lnSpc>
                <a:spcPct val="90000"/>
              </a:lnSpc>
              <a:buFont typeface="Wingdings" charset="2"/>
              <a:buNone/>
              <a:tabLst>
                <a:tab pos="5027613" algn="l"/>
              </a:tabLst>
            </a:pPr>
            <a:endParaRPr lang="en-US" sz="400" dirty="0">
              <a:latin typeface="Times" charset="0"/>
            </a:endParaRPr>
          </a:p>
          <a:p>
            <a:pPr marL="285750" indent="0" algn="dist">
              <a:lnSpc>
                <a:spcPct val="80000"/>
              </a:lnSpc>
              <a:buNone/>
              <a:tabLst>
                <a:tab pos="5027613" algn="l"/>
              </a:tabLst>
            </a:pPr>
            <a:r>
              <a:rPr lang="en-US" sz="3400" dirty="0">
                <a:latin typeface="Times" charset="0"/>
              </a:rPr>
              <a:t>     </a:t>
            </a:r>
            <a:endParaRPr lang="en-US" sz="2600" dirty="0">
              <a:latin typeface="Times" charset="0"/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4065588" y="955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pic>
        <p:nvPicPr>
          <p:cNvPr id="5" name="44 sec trimmed Wedding Song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6519863"/>
            <a:ext cx="185737" cy="18573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1371600" y="1972233"/>
            <a:ext cx="7315200" cy="3939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dirty="0">
                <a:latin typeface="Times" charset="0"/>
              </a:rPr>
              <a:t>Kay Knutson</a:t>
            </a:r>
            <a:r>
              <a:rPr lang="en-US" sz="3200" dirty="0">
                <a:solidFill>
                  <a:srgbClr val="FF0000"/>
                </a:solidFill>
                <a:latin typeface="Times" charset="0"/>
              </a:rPr>
              <a:t>		</a:t>
            </a:r>
            <a:r>
              <a:rPr lang="en-US" sz="3200" dirty="0">
                <a:latin typeface="Times" charset="0"/>
              </a:rPr>
              <a:t>May 20, 2023</a:t>
            </a:r>
          </a:p>
          <a:p>
            <a:r>
              <a:rPr lang="en-US" sz="3200" dirty="0">
                <a:latin typeface="Times" charset="0"/>
              </a:rPr>
              <a:t>Gay </a:t>
            </a:r>
            <a:r>
              <a:rPr lang="en-US" sz="3200" dirty="0" err="1">
                <a:latin typeface="Times" charset="0"/>
              </a:rPr>
              <a:t>Boecker</a:t>
            </a:r>
            <a:r>
              <a:rPr lang="en-US" sz="3200" dirty="0">
                <a:latin typeface="Times" charset="0"/>
              </a:rPr>
              <a:t>		June 18, 2023</a:t>
            </a:r>
          </a:p>
          <a:p>
            <a:r>
              <a:rPr lang="en-US" sz="3200" dirty="0">
                <a:latin typeface="Times" charset="0"/>
              </a:rPr>
              <a:t>Sharon </a:t>
            </a:r>
            <a:r>
              <a:rPr lang="en-US" sz="3200" dirty="0" err="1">
                <a:latin typeface="Times" charset="0"/>
              </a:rPr>
              <a:t>Ruliffson</a:t>
            </a:r>
            <a:r>
              <a:rPr lang="en-US" sz="3200" dirty="0">
                <a:solidFill>
                  <a:srgbClr val="FF0000"/>
                </a:solidFill>
                <a:latin typeface="Times" charset="0"/>
              </a:rPr>
              <a:t>	</a:t>
            </a:r>
            <a:r>
              <a:rPr lang="en-US" sz="3200" dirty="0">
                <a:latin typeface="Times" charset="0"/>
              </a:rPr>
              <a:t>August 02, 2023</a:t>
            </a:r>
          </a:p>
          <a:p>
            <a:r>
              <a:rPr lang="en-US" sz="3200" dirty="0">
                <a:latin typeface="Times" charset="0"/>
              </a:rPr>
              <a:t>Barbara Tuttle		August 25, 2023</a:t>
            </a:r>
          </a:p>
          <a:p>
            <a:r>
              <a:rPr lang="en-US" sz="3200" dirty="0">
                <a:latin typeface="Times" charset="0"/>
              </a:rPr>
              <a:t>Marilyn Lovell		August 27, 2023</a:t>
            </a:r>
          </a:p>
          <a:p>
            <a:r>
              <a:rPr lang="en-US" sz="3200" dirty="0">
                <a:latin typeface="Times" charset="0"/>
              </a:rPr>
              <a:t>Joan Giuliani		September 19, 2023</a:t>
            </a:r>
            <a:r>
              <a:rPr lang="en-US" sz="3200" dirty="0">
                <a:solidFill>
                  <a:srgbClr val="FF0000"/>
                </a:solidFill>
                <a:latin typeface="Times" charset="0"/>
              </a:rPr>
              <a:t>	</a:t>
            </a:r>
          </a:p>
          <a:p>
            <a:r>
              <a:rPr lang="en-US" sz="3200" dirty="0">
                <a:latin typeface="Times" charset="0"/>
              </a:rPr>
              <a:t>Nicole Sullivan		November 22, 2023</a:t>
            </a:r>
          </a:p>
          <a:p>
            <a:r>
              <a:rPr lang="en-US" sz="3200" dirty="0">
                <a:solidFill>
                  <a:srgbClr val="FF0000"/>
                </a:solidFill>
                <a:latin typeface="Times" charset="0"/>
              </a:rPr>
              <a:t>	</a:t>
            </a:r>
            <a:endParaRPr lang="en-US" sz="3200" dirty="0"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19460" y="235344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39317"/>
      </p:ext>
    </p:extLst>
  </p:cSld>
  <p:clrMapOvr>
    <a:masterClrMapping/>
  </p:clrMapOvr>
  <p:transition spd="slow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1818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051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09600"/>
            <a:ext cx="9141664" cy="990600"/>
          </a:xfrm>
          <a:noFill/>
          <a:ln/>
          <a:effectLst>
            <a:outerShdw algn="ctr" rotWithShape="0">
              <a:srgbClr val="FFFFFF"/>
            </a:outerShdw>
          </a:effectLst>
        </p:spPr>
        <p:txBody>
          <a:bodyPr lIns="0" tIns="0" rIns="0" bIns="0"/>
          <a:lstStyle/>
          <a:p>
            <a:r>
              <a:rPr lang="en-US" sz="4200" b="1" dirty="0">
                <a:solidFill>
                  <a:schemeClr val="tx1"/>
                </a:solidFill>
                <a:latin typeface="Times"/>
                <a:cs typeface="Times"/>
              </a:rPr>
              <a:t>Golden Eagle Spouses/Widows</a:t>
            </a:r>
            <a:endParaRPr lang="en-US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5" y="1219200"/>
            <a:ext cx="9144000" cy="4876800"/>
          </a:xfrm>
          <a:noFill/>
          <a:ln/>
          <a:effectLst/>
        </p:spPr>
        <p:txBody>
          <a:bodyPr wrap="none"/>
          <a:lstStyle/>
          <a:p>
            <a:pPr marL="285750" indent="0">
              <a:lnSpc>
                <a:spcPct val="90000"/>
              </a:lnSpc>
              <a:buFont typeface="Wingdings" charset="2"/>
              <a:buNone/>
              <a:tabLst>
                <a:tab pos="5027613" algn="l"/>
              </a:tabLst>
            </a:pPr>
            <a:endParaRPr lang="en-US" sz="400" dirty="0">
              <a:latin typeface="Times" charset="0"/>
            </a:endParaRPr>
          </a:p>
          <a:p>
            <a:pPr marL="285750" indent="0" algn="dist">
              <a:lnSpc>
                <a:spcPct val="80000"/>
              </a:lnSpc>
              <a:buNone/>
              <a:tabLst>
                <a:tab pos="5027613" algn="l"/>
              </a:tabLst>
            </a:pPr>
            <a:r>
              <a:rPr lang="en-US" sz="3400" dirty="0">
                <a:latin typeface="Times" charset="0"/>
              </a:rPr>
              <a:t>     </a:t>
            </a:r>
            <a:endParaRPr lang="en-US" sz="2600" dirty="0">
              <a:latin typeface="Times" charset="0"/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4065588" y="955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pic>
        <p:nvPicPr>
          <p:cNvPr id="5" name="44 sec trimmed Wedding Song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6519863"/>
            <a:ext cx="185737" cy="18573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1371600" y="1734979"/>
            <a:ext cx="7315200" cy="19697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dirty="0">
                <a:latin typeface="Times" charset="0"/>
              </a:rPr>
              <a:t>Mitch Tinker		January 19, 2024</a:t>
            </a:r>
          </a:p>
          <a:p>
            <a:r>
              <a:rPr lang="en-US" sz="3200" dirty="0">
                <a:latin typeface="Times" charset="0"/>
              </a:rPr>
              <a:t>Loretta Penn</a:t>
            </a:r>
            <a:r>
              <a:rPr lang="en-US" sz="3200" dirty="0">
                <a:solidFill>
                  <a:srgbClr val="FF0000"/>
                </a:solidFill>
                <a:latin typeface="Times" charset="0"/>
              </a:rPr>
              <a:t>		</a:t>
            </a:r>
            <a:r>
              <a:rPr lang="en-US" sz="3200" dirty="0">
                <a:latin typeface="Times" charset="0"/>
              </a:rPr>
              <a:t>February 27, 2024</a:t>
            </a:r>
          </a:p>
          <a:p>
            <a:r>
              <a:rPr lang="en-US" sz="3200" dirty="0" err="1">
                <a:latin typeface="Times" charset="0"/>
              </a:rPr>
              <a:t>Amante</a:t>
            </a:r>
            <a:r>
              <a:rPr lang="en-US" sz="3200" dirty="0">
                <a:latin typeface="Times" charset="0"/>
              </a:rPr>
              <a:t> </a:t>
            </a:r>
            <a:r>
              <a:rPr lang="en-US" sz="3200" dirty="0" err="1">
                <a:latin typeface="Times" charset="0"/>
              </a:rPr>
              <a:t>Carlquist</a:t>
            </a:r>
            <a:r>
              <a:rPr lang="en-US" sz="3200" dirty="0">
                <a:latin typeface="Times" charset="0"/>
              </a:rPr>
              <a:t>	March 20, 2024</a:t>
            </a:r>
          </a:p>
          <a:p>
            <a:r>
              <a:rPr lang="en-US" sz="3200" dirty="0">
                <a:solidFill>
                  <a:srgbClr val="FF0000"/>
                </a:solidFill>
                <a:latin typeface="Times" charset="0"/>
              </a:rPr>
              <a:t>	</a:t>
            </a:r>
            <a:endParaRPr lang="en-US" sz="3200" dirty="0"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19460" y="235344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5784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1818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051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80392"/>
            <a:ext cx="9144000" cy="1354217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Times"/>
                <a:cs typeface="Times"/>
              </a:rPr>
              <a:t>God bless them all … 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each one an American original</a:t>
            </a:r>
          </a:p>
        </p:txBody>
      </p:sp>
    </p:spTree>
    <p:extLst>
      <p:ext uri="{BB962C8B-B14F-4D97-AF65-F5344CB8AC3E}">
        <p14:creationId xmlns:p14="http://schemas.microsoft.com/office/powerpoint/2010/main" val="193622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806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D64C-437F-5E4E-B602-9712F39E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2346"/>
            <a:ext cx="9144000" cy="677108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Times" pitchFamily="2" charset="0"/>
              </a:rPr>
              <a:t>Eulogies</a:t>
            </a:r>
          </a:p>
        </p:txBody>
      </p:sp>
    </p:spTree>
    <p:extLst>
      <p:ext uri="{BB962C8B-B14F-4D97-AF65-F5344CB8AC3E}">
        <p14:creationId xmlns:p14="http://schemas.microsoft.com/office/powerpoint/2010/main" val="522788997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ADM James B.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Busey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 IV,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April 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67146" y="1752600"/>
            <a:ext cx="3583224" cy="4717912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90067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37434" y="309027"/>
            <a:ext cx="7869142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John “Jude” Lahr,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May 14,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B8638-3A5B-D245-9CD8-CB9DF935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0" y="1740252"/>
            <a:ext cx="4699386" cy="466054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713907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RDML Jimmie W. Taylor,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July 11,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19975" y="1702076"/>
            <a:ext cx="3264352" cy="492732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87432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Col Walter R. Ledbetter,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09,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9353" y="1758604"/>
            <a:ext cx="3872800" cy="4711907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6369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Jerry L. Terrell,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October 26,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54213" y="1733466"/>
            <a:ext cx="3083297" cy="474353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23453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ADM James B.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Busey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 IV,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April 21,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629400" y="4157246"/>
            <a:ext cx="24000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Navy Cross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B75CF-152B-6947-BA0E-99FDF7AD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52600"/>
            <a:ext cx="1007269" cy="203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7000" y="1752600"/>
            <a:ext cx="3783517" cy="4717912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022578"/>
      </p:ext>
    </p:extLst>
  </p:cSld>
  <p:clrMapOvr>
    <a:masterClrMapping/>
  </p:clrMapOvr>
  <p:transition spd="slow" advClick="0" advTm="8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James A. Robb,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01,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41FB5-0551-F240-BC08-712288D9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79760" y="1832742"/>
            <a:ext cx="4989577" cy="41870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773934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Robert F.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Aumack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99076" y="1829154"/>
            <a:ext cx="4382724" cy="44192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50683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ADM Leighton W. Smith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28,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41FB5-0551-F240-BC08-712288D9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0" y="1750818"/>
            <a:ext cx="3595554" cy="473414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822955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995"/>
            <a:ext cx="9144000" cy="1138773"/>
          </a:xfrm>
          <a:noFill/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latin typeface="Times"/>
                <a:cs typeface="Times"/>
              </a:rPr>
              <a:t>RADM William E. Newman, USN (Ret)</a:t>
            </a:r>
            <a:br>
              <a:rPr lang="en-US" sz="4200" dirty="0">
                <a:latin typeface="Times"/>
                <a:cs typeface="Times"/>
              </a:rPr>
            </a:br>
            <a:r>
              <a:rPr lang="en-US" sz="3200" dirty="0">
                <a:latin typeface="Times"/>
                <a:cs typeface="Times"/>
              </a:rPr>
              <a:t>December 04,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244CF-2825-5741-9BF4-0C433E24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9" r="2999"/>
          <a:stretch/>
        </p:blipFill>
        <p:spPr>
          <a:xfrm>
            <a:off x="2743200" y="1671206"/>
            <a:ext cx="3733800" cy="47002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23778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995"/>
            <a:ext cx="9144000" cy="1138773"/>
          </a:xfrm>
          <a:noFill/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latin typeface="Times"/>
                <a:cs typeface="Times"/>
              </a:rPr>
              <a:t>MajGen Dennis T. Krupp, USMC (Ret)</a:t>
            </a:r>
            <a:br>
              <a:rPr lang="en-US" sz="4200" dirty="0">
                <a:latin typeface="Times"/>
                <a:cs typeface="Times"/>
              </a:rPr>
            </a:br>
            <a:r>
              <a:rPr lang="en-US" sz="3200" dirty="0">
                <a:latin typeface="Times"/>
                <a:cs typeface="Times"/>
              </a:rPr>
              <a:t>December 05,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244CF-2825-5741-9BF4-0C433E24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33" r="10833"/>
          <a:stretch/>
        </p:blipFill>
        <p:spPr>
          <a:xfrm>
            <a:off x="2743200" y="1676400"/>
            <a:ext cx="3581400" cy="4572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246941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Robert E. Tucker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December 16,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7000" y="2057400"/>
            <a:ext cx="3786141" cy="378614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81901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575B-52CC-6EE8-C244-F4762D93F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EEC98D0A-A59D-046A-5EC2-E3418B6A9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George A. Aitcheson,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January 25,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C0B22-4921-2539-EF2E-D8A1B252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8947" y="1770211"/>
            <a:ext cx="4765253" cy="447818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902510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VADM Richard H. Truly,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February 27,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1"/>
          <a:stretch/>
        </p:blipFill>
        <p:spPr>
          <a:xfrm>
            <a:off x="2219904" y="1828800"/>
            <a:ext cx="4714296" cy="4191001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192772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521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ADM James B.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Busey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 IV,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April 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A97F-F818-DF4A-8149-F63FF0A3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67146" y="1752600"/>
            <a:ext cx="3583224" cy="4717912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08612"/>
      </p:ext>
    </p:extLst>
  </p:cSld>
  <p:clrMapOvr>
    <a:masterClrMapping/>
  </p:clrMapOvr>
  <p:transition spd="slow" advClick="0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37434" y="309027"/>
            <a:ext cx="7869142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John “Jude” Lahr,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May 14,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086600" y="4208383"/>
            <a:ext cx="1566133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Flying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Cross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(4)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B75CF-152B-6947-BA0E-99FDF7AD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0"/>
            <a:ext cx="1007269" cy="203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B8638-3A5B-D245-9CD8-CB9DF9358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2308" y="1837285"/>
            <a:ext cx="3639384" cy="470320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428890"/>
      </p:ext>
    </p:extLst>
  </p:cSld>
  <p:clrMapOvr>
    <a:masterClrMapping/>
  </p:clrMapOvr>
  <p:transition spd="slow" advClick="0" advTm="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37434" y="309027"/>
            <a:ext cx="7869142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John “Jude” Lahr,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May 14,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B8638-3A5B-D245-9CD8-CB9DF935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09800" y="1740252"/>
            <a:ext cx="4699386" cy="466054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17228"/>
      </p:ext>
    </p:extLst>
  </p:cSld>
  <p:clrMapOvr>
    <a:masterClrMapping/>
  </p:clrMapOvr>
  <p:transition spd="slow" advClick="0" advTm="8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RDML Jimmie W. Taylor,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July 11, 2023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239000" y="4384307"/>
            <a:ext cx="1219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Legion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of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94274" y="1702076"/>
            <a:ext cx="3915754" cy="492732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F902C-6996-3946-8388-3DEAB206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219200" cy="24640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2205"/>
      </p:ext>
    </p:extLst>
  </p:cSld>
  <p:clrMapOvr>
    <a:masterClrMapping/>
  </p:clrMapOvr>
  <p:transition spd="slow" advClick="0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RDML Jimmie W. Taylor,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July 11,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19975" y="1702076"/>
            <a:ext cx="3264352" cy="492732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513325"/>
      </p:ext>
    </p:extLst>
  </p:cSld>
  <p:clrMapOvr>
    <a:masterClrMapping/>
  </p:clrMapOvr>
  <p:transition spd="slow" advClick="0" advTm="8000">
    <p:fade/>
  </p:transition>
</p:sld>
</file>

<file path=ppt/theme/theme1.xml><?xml version="1.0" encoding="utf-8"?>
<a:theme xmlns:a="http://schemas.openxmlformats.org/drawingml/2006/main" name="Blue Horizon">
  <a:themeElements>
    <a:clrScheme name="Blue Horizon 2">
      <a:dk1>
        <a:srgbClr val="000000"/>
      </a:dk1>
      <a:lt1>
        <a:srgbClr val="E8EAE9"/>
      </a:lt1>
      <a:dk2>
        <a:srgbClr val="000000"/>
      </a:dk2>
      <a:lt2>
        <a:srgbClr val="3E3E5C"/>
      </a:lt2>
      <a:accent1>
        <a:srgbClr val="60597B"/>
      </a:accent1>
      <a:accent2>
        <a:srgbClr val="6666FF"/>
      </a:accent2>
      <a:accent3>
        <a:srgbClr val="F2F3F2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ue Horizon 2">
    <a:dk1>
      <a:srgbClr val="000000"/>
    </a:dk1>
    <a:lt1>
      <a:srgbClr val="E8EAE9"/>
    </a:lt1>
    <a:dk2>
      <a:srgbClr val="000000"/>
    </a:dk2>
    <a:lt2>
      <a:srgbClr val="3E3E5C"/>
    </a:lt2>
    <a:accent1>
      <a:srgbClr val="60597B"/>
    </a:accent1>
    <a:accent2>
      <a:srgbClr val="6666FF"/>
    </a:accent2>
    <a:accent3>
      <a:srgbClr val="F2F3F2"/>
    </a:accent3>
    <a:accent4>
      <a:srgbClr val="000000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14227</TotalTime>
  <Words>792</Words>
  <Application>Microsoft Office PowerPoint</Application>
  <PresentationFormat>On-screen Show (4:3)</PresentationFormat>
  <Paragraphs>111</Paragraphs>
  <Slides>48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Times</vt:lpstr>
      <vt:lpstr>Times New Roman</vt:lpstr>
      <vt:lpstr>Wingdings</vt:lpstr>
      <vt:lpstr>Blue Horizon</vt:lpstr>
      <vt:lpstr>PowerPoint Presentation</vt:lpstr>
      <vt:lpstr>2023–’24</vt:lpstr>
      <vt:lpstr>2023–’24</vt:lpstr>
      <vt:lpstr>ADM James B. Busey IV, USN (Ret) April 21, 2023</vt:lpstr>
      <vt:lpstr>ADM James B. Busey IV, USN (Ret) April 21, 2023</vt:lpstr>
      <vt:lpstr>CAPT John “Jude” Lahr, USN (Ret) May 14, 2023</vt:lpstr>
      <vt:lpstr>CAPT John “Jude” Lahr, USN (Ret) May 14, 2023</vt:lpstr>
      <vt:lpstr>RDML Jimmie W. Taylor, USN (Ret) July 11, 2023</vt:lpstr>
      <vt:lpstr>RDML Jimmie W. Taylor, USN (Ret) July 11, 2023</vt:lpstr>
      <vt:lpstr>Col Walter R. Ledbetter, USMC (Ret) August 09, 2023</vt:lpstr>
      <vt:lpstr>Col Walter R. Ledbetter, USMC (Ret) August 09, 2023</vt:lpstr>
      <vt:lpstr>CAPT Jerry L. Terrell, USN (Ret) October 26, 2023</vt:lpstr>
      <vt:lpstr>CAPT Jerry L. Terrell, USN (Ret) October 26, 2023</vt:lpstr>
      <vt:lpstr>RADM James A. Robb, USN (Ret) November 01, 2023</vt:lpstr>
      <vt:lpstr>RADM James A. Robb, USN (Ret) November 01, 2023</vt:lpstr>
      <vt:lpstr>CDR Robert F. Aumack, USN (Ret) November 21, 2023</vt:lpstr>
      <vt:lpstr>CDR Robert F. Aumack, USN (Ret) November 21, 2023</vt:lpstr>
      <vt:lpstr>ADM Leighton W. Smith Jr., USN (Ret) November 28, 2023</vt:lpstr>
      <vt:lpstr>ADM Leighton W. Smith Jr., USN (Ret) November 28, 2023</vt:lpstr>
      <vt:lpstr>RADM William E. Newman, USN (Ret) December 04, 2023</vt:lpstr>
      <vt:lpstr>RADM William E. Newman, USN (Ret) December 04, 2023</vt:lpstr>
      <vt:lpstr>MajGen Dennis T. Krupp, USMC (Ret) December 05, 2023</vt:lpstr>
      <vt:lpstr>MajGen Dennis T. Krupp, USMC (Ret) December 05, 2023</vt:lpstr>
      <vt:lpstr>CAPT Robert E. Tucker Jr., USN (Ret) December 16, 2023</vt:lpstr>
      <vt:lpstr>CAPT Robert E. Tucker Jr., USN (Ret) December 16, 2023</vt:lpstr>
      <vt:lpstr>RADM George A. Aitcheson, USN (Ret) January 25, 2024</vt:lpstr>
      <vt:lpstr>RADM George A. Aitcheson, USN (Ret) January 25, 2024</vt:lpstr>
      <vt:lpstr>VADM Richard H. Truly, USN (Ret) February 27, 2024</vt:lpstr>
      <vt:lpstr>VADM Richard H. Truly, USN (Ret) February 27, 2024</vt:lpstr>
      <vt:lpstr>Golden Eagle Spouses/Widows</vt:lpstr>
      <vt:lpstr>Golden Eagle Spouses/Widows</vt:lpstr>
      <vt:lpstr>God bless them all …  each one an American original</vt:lpstr>
      <vt:lpstr>PowerPoint Presentation</vt:lpstr>
      <vt:lpstr>Eulogies</vt:lpstr>
      <vt:lpstr>ADM James B. Busey IV, USN (Ret) April 21, 2023</vt:lpstr>
      <vt:lpstr>CAPT John “Jude” Lahr, USN (Ret) May 14, 2023</vt:lpstr>
      <vt:lpstr>RDML Jimmie W. Taylor, USN (Ret) July 11, 2023</vt:lpstr>
      <vt:lpstr>Col Walter R. Ledbetter, USMC (Ret) August 09, 2023</vt:lpstr>
      <vt:lpstr>CAPT Jerry L. Terrell, USN (Ret) October 26, 2023</vt:lpstr>
      <vt:lpstr>RADM James A. Robb, USN (Ret) November 01, 2023</vt:lpstr>
      <vt:lpstr>CDR Robert F. Aumack, USN (Ret) November 21, 2023</vt:lpstr>
      <vt:lpstr>ADM Leighton W. Smith Jr., USN (Ret) November 28, 2023</vt:lpstr>
      <vt:lpstr>RADM William E. Newman, USN (Ret) December 04, 2023</vt:lpstr>
      <vt:lpstr>MajGen Dennis T. Krupp, USMC (Ret) December 05, 2023</vt:lpstr>
      <vt:lpstr>CAPT Robert E. Tucker Jr., USN (Ret) December 16, 2023</vt:lpstr>
      <vt:lpstr>RADM George A. Aitcheson, USN (Ret) January 25, 2024</vt:lpstr>
      <vt:lpstr>VADM Richard H. Truly, USN (Ret) February 27, 2024</vt:lpstr>
      <vt:lpstr>PowerPoint Presentation</vt:lpstr>
    </vt:vector>
  </TitlesOfParts>
  <Manager/>
  <Company>Jerrold Zacharias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2005-2006</dc:title>
  <dc:subject/>
  <dc:creator>Jerrold Zacharias</dc:creator>
  <cp:keywords/>
  <dc:description/>
  <cp:lastModifiedBy>JR Davis</cp:lastModifiedBy>
  <cp:revision>2919</cp:revision>
  <dcterms:created xsi:type="dcterms:W3CDTF">2012-07-13T22:47:08Z</dcterms:created>
  <dcterms:modified xsi:type="dcterms:W3CDTF">2024-06-28T02:49:04Z</dcterms:modified>
  <cp:category/>
</cp:coreProperties>
</file>